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693" r:id="rId2"/>
    <p:sldMasterId id="2147483814" r:id="rId3"/>
    <p:sldMasterId id="2147483850" r:id="rId4"/>
    <p:sldMasterId id="2147483864" r:id="rId5"/>
    <p:sldMasterId id="2147483878" r:id="rId6"/>
  </p:sldMasterIdLst>
  <p:notesMasterIdLst>
    <p:notesMasterId r:id="rId17"/>
  </p:notesMasterIdLst>
  <p:handoutMasterIdLst>
    <p:handoutMasterId r:id="rId18"/>
  </p:handoutMasterIdLst>
  <p:sldIdLst>
    <p:sldId id="258" r:id="rId7"/>
    <p:sldId id="260" r:id="rId8"/>
    <p:sldId id="347" r:id="rId9"/>
    <p:sldId id="348" r:id="rId10"/>
    <p:sldId id="349" r:id="rId11"/>
    <p:sldId id="350" r:id="rId12"/>
    <p:sldId id="351" r:id="rId13"/>
    <p:sldId id="352" r:id="rId14"/>
    <p:sldId id="357" r:id="rId15"/>
    <p:sldId id="346" r:id="rId16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 inndeling" id="{4CA620FA-1A1D-47E7-A0C4-CF07FE631994}">
          <p14:sldIdLst>
            <p14:sldId id="258"/>
            <p14:sldId id="260"/>
            <p14:sldId id="347"/>
            <p14:sldId id="348"/>
            <p14:sldId id="349"/>
            <p14:sldId id="350"/>
            <p14:sldId id="351"/>
            <p14:sldId id="352"/>
            <p14:sldId id="357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F5F5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ys stil 3 - aks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3662" autoAdjust="0"/>
  </p:normalViewPr>
  <p:slideViewPr>
    <p:cSldViewPr snapToGrid="0">
      <p:cViewPr varScale="1">
        <p:scale>
          <a:sx n="147" d="100"/>
          <a:sy n="147" d="100"/>
        </p:scale>
        <p:origin x="60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9BF7EA-FD47-4E65-892D-B5FC4C693A84}" type="datetime4">
              <a:rPr lang="nb-NO" smtClean="0"/>
              <a:t>27. mai 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Bedre bilde</a:t>
            </a:r>
            <a:r>
              <a:rPr lang="nb-NO" baseline="0" dirty="0"/>
              <a:t> av hva RAM innebærer i det daglige? Hvorfor?</a:t>
            </a:r>
          </a:p>
          <a:p>
            <a:r>
              <a:rPr lang="nb-NO" dirty="0"/>
              <a:t>Hva betyr oppdragsbasert ledelse for en stab</a:t>
            </a:r>
          </a:p>
          <a:p>
            <a:r>
              <a:rPr lang="nb-NO" dirty="0"/>
              <a:t>Tillit, hvordan gir man det? Hvordan utøver man kontroll?</a:t>
            </a:r>
          </a:p>
          <a:p>
            <a:r>
              <a:rPr lang="nb-NO" dirty="0"/>
              <a:t>Hva</a:t>
            </a:r>
            <a:r>
              <a:rPr lang="nb-NO" baseline="0" dirty="0"/>
              <a:t> innebærer det å stille krav? Hvorfor er dette vanskelig?</a:t>
            </a:r>
          </a:p>
          <a:p>
            <a:r>
              <a:rPr lang="nb-NO" baseline="0" dirty="0"/>
              <a:t>Spørsmål?</a:t>
            </a:r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245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180" y="794463"/>
            <a:ext cx="816627" cy="9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776" y="808921"/>
            <a:ext cx="681199" cy="7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262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5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25475" y="233988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20" y="14815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924" y="12797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27316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6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6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4740538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4638" y="528827"/>
            <a:ext cx="1017545" cy="118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07386" y="4768569"/>
            <a:ext cx="9746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dirty="0">
                <a:solidFill>
                  <a:srgbClr val="FFFFFF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650" y="777117"/>
            <a:ext cx="723321" cy="84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 userDrawn="1"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58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8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86" y="163850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4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573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0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143" y="14393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12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5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09" y="167483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3885651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511" y="629832"/>
            <a:ext cx="807296" cy="9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7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8667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488" y="313949"/>
            <a:ext cx="695329" cy="8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8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36" y="147102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0166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98" y="156574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564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596" y="13910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6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0380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41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6826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88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819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46037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662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680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0400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16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0823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121145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63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518613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79219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997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166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021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81761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5878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53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657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6840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24260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06749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736964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66252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91230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578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00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74181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2038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41357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3820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445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19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8570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631342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66" y="207691"/>
            <a:ext cx="1133867" cy="13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7709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316" y="211167"/>
            <a:ext cx="713990" cy="8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11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2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43021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368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41054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4948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22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4752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470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469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7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3047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33994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840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93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884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312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03" r:id="rId2"/>
    <p:sldLayoutId id="2147483751" r:id="rId3"/>
    <p:sldLayoutId id="2147483800" r:id="rId4"/>
    <p:sldLayoutId id="2147483813" r:id="rId5"/>
    <p:sldLayoutId id="2147483752" r:id="rId6"/>
    <p:sldLayoutId id="2147483801" r:id="rId7"/>
    <p:sldLayoutId id="2147483755" r:id="rId8"/>
    <p:sldLayoutId id="2147483802" r:id="rId9"/>
    <p:sldLayoutId id="2147483758" r:id="rId10"/>
    <p:sldLayoutId id="2147483804" r:id="rId11"/>
    <p:sldLayoutId id="2147483778" r:id="rId12"/>
    <p:sldLayoutId id="2147483805" r:id="rId13"/>
    <p:sldLayoutId id="2147483759" r:id="rId14"/>
    <p:sldLayoutId id="2147483798" r:id="rId15"/>
    <p:sldLayoutId id="2147483797" r:id="rId16"/>
    <p:sldLayoutId id="2147483791" r:id="rId17"/>
    <p:sldLayoutId id="2147483796" r:id="rId18"/>
    <p:sldLayoutId id="2147483795" r:id="rId19"/>
    <p:sldLayoutId id="2147483786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06" r:id="rId2"/>
    <p:sldLayoutId id="2147483764" r:id="rId3"/>
    <p:sldLayoutId id="2147483776" r:id="rId4"/>
    <p:sldLayoutId id="2147483812" r:id="rId5"/>
    <p:sldLayoutId id="2147483810" r:id="rId6"/>
    <p:sldLayoutId id="2147483811" r:id="rId7"/>
    <p:sldLayoutId id="2147483771" r:id="rId8"/>
    <p:sldLayoutId id="2147483807" r:id="rId9"/>
    <p:sldLayoutId id="2147483779" r:id="rId10"/>
    <p:sldLayoutId id="2147483808" r:id="rId11"/>
    <p:sldLayoutId id="2147483772" r:id="rId12"/>
    <p:sldLayoutId id="2147483809" r:id="rId13"/>
    <p:sldLayoutId id="2147483789" r:id="rId14"/>
    <p:sldLayoutId id="2147483790" r:id="rId15"/>
    <p:sldLayoutId id="2147483792" r:id="rId16"/>
    <p:sldLayoutId id="2147483793" r:id="rId17"/>
    <p:sldLayoutId id="2147483794" r:id="rId18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5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50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Kontroll av jammer</a:t>
            </a:r>
          </a:p>
        </p:txBody>
      </p:sp>
      <p:sp>
        <p:nvSpPr>
          <p:cNvPr id="90" name="Undertittel 8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b-NO" dirty="0"/>
              <a:t>Heimevernets skole- og kompetansesenter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9823" y="237998"/>
            <a:ext cx="1549965" cy="1668622"/>
          </a:xfrm>
          <a:prstGeom prst="rect">
            <a:avLst/>
          </a:prstGeom>
        </p:spPr>
      </p:pic>
      <p:sp>
        <p:nvSpPr>
          <p:cNvPr id="91" name="Plassholder for bilde 90"/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r="20088"/>
          <a:stretch>
            <a:fillRect/>
          </a:stretch>
        </p:blipFill>
        <p:spPr bwMode="auto">
          <a:xfrm>
            <a:off x="4596683" y="96684"/>
            <a:ext cx="4453737" cy="49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2048324"/>
            <a:ext cx="1002506" cy="25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5" y="2657894"/>
            <a:ext cx="190499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1763267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2352565"/>
            <a:ext cx="1010442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475586"/>
            <a:ext cx="1002506" cy="2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6" y="3589344"/>
            <a:ext cx="1780965" cy="7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7" y="4467123"/>
            <a:ext cx="1780964" cy="3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1425719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087402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735748"/>
            <a:ext cx="1780965" cy="77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826377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1. lysbildet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705322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øvrige lysbilder</a:t>
            </a:r>
          </a:p>
        </p:txBody>
      </p:sp>
    </p:spTree>
    <p:extLst>
      <p:ext uri="{BB962C8B-B14F-4D97-AF65-F5344CB8AC3E}">
        <p14:creationId xmlns:p14="http://schemas.microsoft.com/office/powerpoint/2010/main" val="309335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59FC7FB2-8F99-C2C0-BDA0-432947CF52C2}"/>
              </a:ext>
            </a:extLst>
          </p:cNvPr>
          <p:cNvSpPr/>
          <p:nvPr/>
        </p:nvSpPr>
        <p:spPr>
          <a:xfrm>
            <a:off x="825191" y="1199737"/>
            <a:ext cx="82372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1200" i="1" dirty="0">
                <a:solidFill>
                  <a:srgbClr val="FF0000"/>
                </a:solidFill>
              </a:rPr>
              <a:t>WARNING: The R/F disruptor can only be activated when the interlock switch is set to ON and must only be operated when directed by an appropriate authority.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1200" i="1" dirty="0">
                <a:solidFill>
                  <a:srgbClr val="FF0000"/>
                </a:solidFill>
              </a:rPr>
              <a:t>WARNING: Do not use the disruptor with the mast in the lowered position.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CECA1CCA-7B55-A39C-AD89-9EAC3424586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63" y="1301844"/>
            <a:ext cx="292254" cy="240321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0F3F8A1-F552-2A6F-1907-949AA6966375}"/>
              </a:ext>
            </a:extLst>
          </p:cNvPr>
          <p:cNvSpPr/>
          <p:nvPr/>
        </p:nvSpPr>
        <p:spPr>
          <a:xfrm>
            <a:off x="825191" y="2451488"/>
            <a:ext cx="83188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1200" i="1" dirty="0">
                <a:solidFill>
                  <a:srgbClr val="FF0000"/>
                </a:solidFill>
              </a:rPr>
              <a:t>WARNING: Personnel must be at least 6m away from the R/F disruptor to avoid a radiation hazard. If closer access is required then the disruptor must be disconnected.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6FF63-AD3D-116E-29AA-D9F50478716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30" y="2504964"/>
            <a:ext cx="304800" cy="251868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E3D45A-967F-73CF-CFF9-A4FB108EE3A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30" y="3251316"/>
            <a:ext cx="304800" cy="251868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7ADBFD-70CC-A1C2-B621-907534FB26D6}"/>
              </a:ext>
            </a:extLst>
          </p:cNvPr>
          <p:cNvSpPr/>
          <p:nvPr/>
        </p:nvSpPr>
        <p:spPr>
          <a:xfrm>
            <a:off x="825191" y="3210797"/>
            <a:ext cx="83188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1200" i="1" dirty="0">
                <a:solidFill>
                  <a:srgbClr val="FF0000"/>
                </a:solidFill>
              </a:rPr>
              <a:t>WARNING: Do not fire the disrupter if the antennas are pointing in the direction of a Metis Node. This could cause damage to the system</a:t>
            </a:r>
            <a:r>
              <a:rPr lang="en-GB" sz="2000" i="1" dirty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ACA5D0-3598-AB32-55EC-015495EED8B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03" y="1878572"/>
            <a:ext cx="292254" cy="2403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28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id="{0EE5C5AD-AC3C-7E24-3AA9-592454E7D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793173"/>
              </p:ext>
            </p:extLst>
          </p:nvPr>
        </p:nvGraphicFramePr>
        <p:xfrm>
          <a:off x="842513" y="816376"/>
          <a:ext cx="7458973" cy="3889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808">
                  <a:extLst>
                    <a:ext uri="{9D8B030D-6E8A-4147-A177-3AD203B41FA5}">
                      <a16:colId xmlns:a16="http://schemas.microsoft.com/office/drawing/2014/main" val="3242275400"/>
                    </a:ext>
                  </a:extLst>
                </a:gridCol>
                <a:gridCol w="5268165">
                  <a:extLst>
                    <a:ext uri="{9D8B030D-6E8A-4147-A177-3AD203B41FA5}">
                      <a16:colId xmlns:a16="http://schemas.microsoft.com/office/drawing/2014/main" val="4244533644"/>
                    </a:ext>
                  </a:extLst>
                </a:gridCol>
              </a:tblGrid>
              <a:tr h="30304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Button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093259"/>
                  </a:ext>
                </a:extLst>
              </a:tr>
              <a:tr h="336304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Disrupts the GPS or navigation frequency band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962698"/>
                  </a:ext>
                </a:extLst>
              </a:tr>
              <a:tr h="336304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Disrupts the telemetry frequency band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372869"/>
                  </a:ext>
                </a:extLst>
              </a:tr>
              <a:tr h="336304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Disrupts Wi-Fi controller frequency 2.4GHz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863760"/>
                  </a:ext>
                </a:extLst>
              </a:tr>
              <a:tr h="530333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Disrupts Extended Wi-Fi controller frequency at 5.8GHz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111938"/>
                  </a:ext>
                </a:extLst>
              </a:tr>
              <a:tr h="530333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Fires the disruptor with the Default power set in the config file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996736"/>
                  </a:ext>
                </a:extLst>
              </a:tr>
              <a:tr h="530333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Fires the disruptor with the maximum power set in the config file</a:t>
                      </a:r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478813"/>
                  </a:ext>
                </a:extLst>
              </a:tr>
              <a:tr h="984904">
                <a:tc>
                  <a:txBody>
                    <a:bodyPr/>
                    <a:lstStyle/>
                    <a:p>
                      <a:endParaRPr lang="en-GB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SWARM mode is for attacks from multiple directions. EOD will spin at max rate (60˚/s) whilst continually firing and a predefined Elevation set in the VMS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301458"/>
                  </a:ext>
                </a:extLst>
              </a:tr>
            </a:tbl>
          </a:graphicData>
        </a:graphic>
      </p:graphicFrame>
      <p:pic>
        <p:nvPicPr>
          <p:cNvPr id="20" name="Picture 8">
            <a:extLst>
              <a:ext uri="{FF2B5EF4-FFF2-40B4-BE49-F238E27FC236}">
                <a16:creationId xmlns:a16="http://schemas.microsoft.com/office/drawing/2014/main" id="{58E99F43-34B8-EFA4-E431-7E5C9B247FB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" t="41277" r="52410" b="28591"/>
          <a:stretch/>
        </p:blipFill>
        <p:spPr>
          <a:xfrm>
            <a:off x="1505744" y="1146211"/>
            <a:ext cx="756686" cy="285159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5CEECAF9-54D6-3D6E-0B1F-0F8D27A7047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2" t="43758" r="13138" b="28590"/>
          <a:stretch/>
        </p:blipFill>
        <p:spPr>
          <a:xfrm>
            <a:off x="1505743" y="1490830"/>
            <a:ext cx="756686" cy="285159"/>
          </a:xfrm>
          <a:prstGeom prst="rect">
            <a:avLst/>
          </a:prstGeom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F0249222-4A53-5C07-B65D-75755FECDD0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2" t="43758" r="13138" b="28590"/>
          <a:stretch/>
        </p:blipFill>
        <p:spPr>
          <a:xfrm>
            <a:off x="1505743" y="1811653"/>
            <a:ext cx="756687" cy="294171"/>
          </a:xfrm>
          <a:prstGeom prst="rect">
            <a:avLst/>
          </a:prstGeom>
        </p:spPr>
      </p:pic>
      <p:pic>
        <p:nvPicPr>
          <p:cNvPr id="23" name="Picture 12">
            <a:extLst>
              <a:ext uri="{FF2B5EF4-FFF2-40B4-BE49-F238E27FC236}">
                <a16:creationId xmlns:a16="http://schemas.microsoft.com/office/drawing/2014/main" id="{8A53EDBC-D4E5-23E9-FF68-79ECDB6FF1C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0" t="67569" r="62081" b="20047"/>
          <a:stretch/>
        </p:blipFill>
        <p:spPr>
          <a:xfrm>
            <a:off x="1537022" y="1836275"/>
            <a:ext cx="701554" cy="225668"/>
          </a:xfrm>
          <a:prstGeom prst="rect">
            <a:avLst/>
          </a:prstGeom>
        </p:spPr>
      </p:pic>
      <p:pic>
        <p:nvPicPr>
          <p:cNvPr id="24" name="Picture 13">
            <a:extLst>
              <a:ext uri="{FF2B5EF4-FFF2-40B4-BE49-F238E27FC236}">
                <a16:creationId xmlns:a16="http://schemas.microsoft.com/office/drawing/2014/main" id="{877C7530-BD21-E55A-97C3-7F2C5CFC1FA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43" y="2189607"/>
            <a:ext cx="756685" cy="390094"/>
          </a:xfrm>
          <a:prstGeom prst="rect">
            <a:avLst/>
          </a:prstGeom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5A3EAA18-CEF5-74F9-9680-11EBD8510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75" y="2309306"/>
            <a:ext cx="650899" cy="137534"/>
          </a:xfrm>
          <a:prstGeom prst="rect">
            <a:avLst/>
          </a:prstGeom>
        </p:spPr>
      </p:pic>
      <p:pic>
        <p:nvPicPr>
          <p:cNvPr id="26" name="Picture 15">
            <a:extLst>
              <a:ext uri="{FF2B5EF4-FFF2-40B4-BE49-F238E27FC236}">
                <a16:creationId xmlns:a16="http://schemas.microsoft.com/office/drawing/2014/main" id="{9FB05B7A-0191-BC00-EA7B-02D16D7DFA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44" y="2690195"/>
            <a:ext cx="756686" cy="478774"/>
          </a:xfrm>
          <a:prstGeom prst="rect">
            <a:avLst/>
          </a:prstGeom>
        </p:spPr>
      </p:pic>
      <p:pic>
        <p:nvPicPr>
          <p:cNvPr id="27" name="Picture 16">
            <a:extLst>
              <a:ext uri="{FF2B5EF4-FFF2-40B4-BE49-F238E27FC236}">
                <a16:creationId xmlns:a16="http://schemas.microsoft.com/office/drawing/2014/main" id="{F8DC22D6-83DF-E5E0-B559-CA4E65F89D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44" y="3261277"/>
            <a:ext cx="756686" cy="402636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792D439E-91AA-C77A-0F16-8B82074BA2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793" y="3920140"/>
            <a:ext cx="756685" cy="51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1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9" name="Picture 23">
            <a:extLst>
              <a:ext uri="{FF2B5EF4-FFF2-40B4-BE49-F238E27FC236}">
                <a16:creationId xmlns:a16="http://schemas.microsoft.com/office/drawing/2014/main" id="{32E97E09-E723-BF0D-9759-D7A65FC9B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42" y="1773140"/>
            <a:ext cx="5466314" cy="3076669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A3670707-2271-0B5A-0659-81E429E92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965" y="1773140"/>
            <a:ext cx="3247994" cy="1111865"/>
          </a:xfrm>
          <a:prstGeom prst="rect">
            <a:avLst/>
          </a:prstGeom>
        </p:spPr>
      </p:pic>
      <p:cxnSp>
        <p:nvCxnSpPr>
          <p:cNvPr id="11" name="Straight Arrow Connector 26">
            <a:extLst>
              <a:ext uri="{FF2B5EF4-FFF2-40B4-BE49-F238E27FC236}">
                <a16:creationId xmlns:a16="http://schemas.microsoft.com/office/drawing/2014/main" id="{6D078851-9587-1557-3A17-BFBDD9C37EE9}"/>
              </a:ext>
            </a:extLst>
          </p:cNvPr>
          <p:cNvCxnSpPr/>
          <p:nvPr/>
        </p:nvCxnSpPr>
        <p:spPr>
          <a:xfrm flipV="1">
            <a:off x="4947039" y="2845250"/>
            <a:ext cx="831122" cy="13528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7CE6E4C-C77C-2079-F03C-9CF6059C4ACB}"/>
              </a:ext>
            </a:extLst>
          </p:cNvPr>
          <p:cNvSpPr txBox="1"/>
          <p:nvPr/>
        </p:nvSpPr>
        <p:spPr>
          <a:xfrm>
            <a:off x="234306" y="829011"/>
            <a:ext cx="4890052" cy="58477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Ved å trykke på Jammer knappen vil du vise/skjule knappene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A6BB9FA-5B18-E987-D307-E5D900DDA27A}"/>
              </a:ext>
            </a:extLst>
          </p:cNvPr>
          <p:cNvSpPr txBox="1"/>
          <p:nvPr/>
        </p:nvSpPr>
        <p:spPr>
          <a:xfrm>
            <a:off x="5809965" y="3093057"/>
            <a:ext cx="3247994" cy="1323439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Ulike statuser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mbria"/>
                <a:cs typeface="Cambria"/>
              </a:rPr>
              <a:t>Disconnected</a:t>
            </a:r>
            <a:r>
              <a:rPr lang="nb-NO" sz="1600" dirty="0">
                <a:latin typeface="Cambria"/>
                <a:cs typeface="Cambria"/>
              </a:rPr>
              <a:t> (Safe)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solidFill>
                  <a:schemeClr val="tx1"/>
                </a:solidFill>
                <a:latin typeface="Cambria"/>
                <a:cs typeface="Cambria"/>
              </a:rPr>
              <a:t>Disabled</a:t>
            </a:r>
            <a:endParaRPr lang="nb-NO" sz="1600" dirty="0">
              <a:solidFill>
                <a:schemeClr val="tx1"/>
              </a:solidFill>
              <a:latin typeface="Cambria"/>
              <a:cs typeface="Cambri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mbria"/>
                <a:cs typeface="Cambria"/>
              </a:rPr>
              <a:t>Armed</a:t>
            </a:r>
            <a:endParaRPr lang="nb-NO" sz="1600" dirty="0">
              <a:latin typeface="Cambria"/>
              <a:cs typeface="Cambri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Firing</a:t>
            </a:r>
          </a:p>
        </p:txBody>
      </p:sp>
    </p:spTree>
    <p:extLst>
      <p:ext uri="{BB962C8B-B14F-4D97-AF65-F5344CB8AC3E}">
        <p14:creationId xmlns:p14="http://schemas.microsoft.com/office/powerpoint/2010/main" val="62539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478505" y="1320185"/>
            <a:ext cx="6200590" cy="707397"/>
          </a:xfrm>
        </p:spPr>
        <p:txBody>
          <a:bodyPr>
            <a:normAutofit fontScale="85000" lnSpcReduction="20000"/>
          </a:bodyPr>
          <a:lstStyle/>
          <a:p>
            <a:pPr marL="36000" indent="0">
              <a:buNone/>
            </a:pPr>
            <a:r>
              <a:rPr lang="nb-NO" dirty="0"/>
              <a:t>Systemstatus:</a:t>
            </a:r>
          </a:p>
          <a:p>
            <a:pPr marL="36000" indent="0">
              <a:buNone/>
            </a:pPr>
            <a:r>
              <a:rPr lang="nb-NO" dirty="0"/>
              <a:t>Når systemet er avskrudd eller det ikke er montert antenner vil systemet vise:</a:t>
            </a:r>
          </a:p>
          <a:p>
            <a:pPr marL="36000" indent="0">
              <a:buNone/>
            </a:pPr>
            <a:r>
              <a:rPr lang="nb-NO" dirty="0"/>
              <a:t>«DISRUPTOR IS NOT CONNECTED»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BB4A9A1C-F76D-3F1B-4B18-99CD8A1B2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21" y="2256221"/>
            <a:ext cx="7401958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78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1E821C35-7D20-B5F6-C1DF-88BC56C45758}"/>
              </a:ext>
            </a:extLst>
          </p:cNvPr>
          <p:cNvSpPr txBox="1">
            <a:spLocks/>
          </p:cNvSpPr>
          <p:nvPr/>
        </p:nvSpPr>
        <p:spPr>
          <a:xfrm>
            <a:off x="478505" y="1320185"/>
            <a:ext cx="6200590" cy="707397"/>
          </a:xfrm>
          <a:prstGeom prst="rect">
            <a:avLst/>
          </a:prstGeom>
          <a:noFill/>
        </p:spPr>
        <p:txBody>
          <a:bodyPr vert="horz" numCol="1" spcCol="1440000" anchor="t">
            <a:normAutofit fontScale="85000" lnSpcReduction="20000"/>
          </a:bodyPr>
          <a:lstStyle>
            <a:lvl1pPr marL="198000" indent="-1620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1pPr>
            <a:lvl2pPr marL="561600" indent="-234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2pPr>
            <a:lvl3pPr marL="9288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3pPr>
            <a:lvl4pPr marL="1494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4pPr>
            <a:lvl5pPr marL="20232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Font typeface="Wingdings" charset="2"/>
              <a:buNone/>
            </a:pPr>
            <a:r>
              <a:rPr lang="nb-NO" dirty="0"/>
              <a:t>Systemstatus:</a:t>
            </a:r>
          </a:p>
          <a:p>
            <a:pPr marL="36000" indent="0">
              <a:buFont typeface="Wingdings" charset="2"/>
              <a:buNone/>
            </a:pPr>
            <a:r>
              <a:rPr lang="nb-NO" dirty="0"/>
              <a:t>Når systemet er påskrudd og det er montert antenner vil systemet vise:</a:t>
            </a:r>
          </a:p>
          <a:p>
            <a:pPr marL="36000" indent="0">
              <a:buFont typeface="Wingdings" charset="2"/>
              <a:buNone/>
            </a:pPr>
            <a:r>
              <a:rPr lang="nb-NO" dirty="0"/>
              <a:t>«DISRUPTOR IS SAFE»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5B68D70-8FFE-50EC-B7B7-EB983889C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732" y="2307866"/>
            <a:ext cx="6706536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4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063E144A-5108-7E06-F394-8C65EE366198}"/>
              </a:ext>
            </a:extLst>
          </p:cNvPr>
          <p:cNvSpPr txBox="1">
            <a:spLocks/>
          </p:cNvSpPr>
          <p:nvPr/>
        </p:nvSpPr>
        <p:spPr>
          <a:xfrm>
            <a:off x="478505" y="1320185"/>
            <a:ext cx="6200590" cy="707397"/>
          </a:xfrm>
          <a:prstGeom prst="rect">
            <a:avLst/>
          </a:prstGeom>
          <a:noFill/>
        </p:spPr>
        <p:txBody>
          <a:bodyPr vert="horz" numCol="1" spcCol="1440000" anchor="t">
            <a:normAutofit fontScale="85000" lnSpcReduction="20000"/>
          </a:bodyPr>
          <a:lstStyle>
            <a:lvl1pPr marL="198000" indent="-1620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1pPr>
            <a:lvl2pPr marL="561600" indent="-234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2pPr>
            <a:lvl3pPr marL="9288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3pPr>
            <a:lvl4pPr marL="1494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4pPr>
            <a:lvl5pPr marL="20232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Font typeface="Wingdings" charset="2"/>
              <a:buNone/>
            </a:pPr>
            <a:r>
              <a:rPr lang="nb-NO" dirty="0"/>
              <a:t>Systemstatus:</a:t>
            </a:r>
          </a:p>
          <a:p>
            <a:pPr marL="36000" indent="0">
              <a:buFont typeface="Wingdings" charset="2"/>
              <a:buNone/>
            </a:pPr>
            <a:r>
              <a:rPr lang="nb-NO" dirty="0"/>
              <a:t>Når systemet er påskrudd og det er montert antenner vil systemet vise:</a:t>
            </a:r>
          </a:p>
          <a:p>
            <a:pPr marL="36000" indent="0">
              <a:buFont typeface="Wingdings" charset="2"/>
              <a:buNone/>
            </a:pPr>
            <a:r>
              <a:rPr lang="nb-NO" dirty="0"/>
              <a:t>«DISRUPTOR IS ARMED», når du har vippet den fysiske ARM-</a:t>
            </a:r>
            <a:r>
              <a:rPr lang="nb-NO" dirty="0" err="1"/>
              <a:t>swtichen</a:t>
            </a:r>
            <a:endParaRPr lang="nb-NO" dirty="0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917FC36-0533-C66F-210D-697D4369E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83" y="2288984"/>
            <a:ext cx="5005947" cy="1773609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6BEE437-98EB-B152-72D8-45D7392FEE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2" y="922074"/>
            <a:ext cx="1704236" cy="2211015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E89A4D96-A216-15A3-79DA-54F647A80324}"/>
              </a:ext>
            </a:extLst>
          </p:cNvPr>
          <p:cNvSpPr txBox="1"/>
          <p:nvPr/>
        </p:nvSpPr>
        <p:spPr>
          <a:xfrm>
            <a:off x="5767321" y="3605873"/>
            <a:ext cx="1823547" cy="8156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 fontAlgn="base">
              <a:spcBef>
                <a:spcPts val="600"/>
              </a:spcBef>
              <a:spcAft>
                <a:spcPts val="600"/>
              </a:spcAft>
              <a:defRPr kern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400" dirty="0"/>
              <a:t>Jammer Arming</a:t>
            </a:r>
            <a:br>
              <a:rPr lang="en-US" sz="1400" dirty="0"/>
            </a:br>
            <a:r>
              <a:rPr lang="en-US" sz="1100" dirty="0"/>
              <a:t>Merk: Du </a:t>
            </a:r>
            <a:r>
              <a:rPr lang="en-US" sz="1100" dirty="0" err="1"/>
              <a:t>får</a:t>
            </a:r>
            <a:r>
              <a:rPr lang="en-US" sz="1100" dirty="0"/>
              <a:t> </a:t>
            </a:r>
            <a:r>
              <a:rPr lang="en-US" sz="1100" dirty="0" err="1"/>
              <a:t>ikke</a:t>
            </a:r>
            <a:r>
              <a:rPr lang="en-US" sz="1100" dirty="0"/>
              <a:t> ARMET </a:t>
            </a:r>
            <a:r>
              <a:rPr lang="en-US" sz="1100" dirty="0" err="1"/>
              <a:t>systemet</a:t>
            </a:r>
            <a:r>
              <a:rPr lang="en-US" sz="1100" dirty="0"/>
              <a:t> om du </a:t>
            </a:r>
            <a:r>
              <a:rPr lang="en-US" sz="1100" dirty="0" err="1"/>
              <a:t>ikke</a:t>
            </a:r>
            <a:r>
              <a:rPr lang="en-US" sz="1100" dirty="0"/>
              <a:t> </a:t>
            </a:r>
            <a:r>
              <a:rPr lang="en-US" sz="1100" dirty="0" err="1"/>
              <a:t>har</a:t>
            </a:r>
            <a:r>
              <a:rPr lang="en-US" sz="1100" dirty="0"/>
              <a:t> </a:t>
            </a:r>
            <a:r>
              <a:rPr lang="en-US" sz="1100" dirty="0" err="1"/>
              <a:t>montert</a:t>
            </a:r>
            <a:r>
              <a:rPr lang="en-US" sz="1100" dirty="0"/>
              <a:t> </a:t>
            </a:r>
            <a:r>
              <a:rPr lang="en-US" sz="1100" dirty="0" err="1"/>
              <a:t>antenner</a:t>
            </a:r>
            <a:r>
              <a:rPr lang="en-US" sz="1100" dirty="0"/>
              <a:t>.</a:t>
            </a:r>
            <a:endParaRPr lang="en-GB" sz="1100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958E6151-816C-69A6-6DFA-766BD68C9A73}"/>
              </a:ext>
            </a:extLst>
          </p:cNvPr>
          <p:cNvCxnSpPr>
            <a:cxnSpLocks/>
          </p:cNvCxnSpPr>
          <p:nvPr/>
        </p:nvCxnSpPr>
        <p:spPr>
          <a:xfrm flipV="1">
            <a:off x="7116417" y="2560235"/>
            <a:ext cx="732600" cy="11291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208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1E821C35-7D20-B5F6-C1DF-88BC56C45758}"/>
              </a:ext>
            </a:extLst>
          </p:cNvPr>
          <p:cNvSpPr txBox="1">
            <a:spLocks/>
          </p:cNvSpPr>
          <p:nvPr/>
        </p:nvSpPr>
        <p:spPr>
          <a:xfrm>
            <a:off x="478505" y="1320185"/>
            <a:ext cx="6200590" cy="707397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1pPr>
            <a:lvl2pPr marL="561600" indent="-234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2pPr>
            <a:lvl3pPr marL="9288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3pPr>
            <a:lvl4pPr marL="1494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4pPr>
            <a:lvl5pPr marL="2023200" indent="-1980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Font typeface="Wingdings" charset="2"/>
              <a:buChar char="§"/>
              <a:defRPr sz="1600" kern="1200">
                <a:solidFill>
                  <a:srgbClr val="191919"/>
                </a:solidFill>
                <a:latin typeface="Cambria"/>
                <a:ea typeface="ＭＳ Ｐゴシック" charset="0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Font typeface="Wingdings" charset="2"/>
              <a:buNone/>
            </a:pPr>
            <a:r>
              <a:rPr lang="nb-NO" dirty="0"/>
              <a:t>Systemstatus:</a:t>
            </a:r>
          </a:p>
          <a:p>
            <a:pPr marL="36000" indent="0">
              <a:buFont typeface="Wingdings" charset="2"/>
              <a:buNone/>
            </a:pPr>
            <a:r>
              <a:rPr lang="nb-NO" dirty="0"/>
              <a:t>Når MASTER er valgt vil systemet </a:t>
            </a:r>
            <a:r>
              <a:rPr lang="nb-NO" dirty="0" err="1"/>
              <a:t>støysende</a:t>
            </a:r>
            <a:r>
              <a:rPr lang="nb-NO" dirty="0"/>
              <a:t> på de valgte båndene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7BD73FC-DAE3-2705-3472-3DAC3E94A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05" y="2150699"/>
            <a:ext cx="7449590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</p:spPr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4" name="Tittel 2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</p:spPr>
        <p:txBody>
          <a:bodyPr/>
          <a:lstStyle/>
          <a:p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1778695542"/>
      </p:ext>
    </p:extLst>
  </p:cSld>
  <p:clrMapOvr>
    <a:masterClrMapping/>
  </p:clrMapOvr>
</p:sld>
</file>

<file path=ppt/theme/theme1.xml><?xml version="1.0" encoding="utf-8"?>
<a:theme xmlns:a="http://schemas.openxmlformats.org/drawingml/2006/main" name="Innføring i forsvar - områdenivå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6E368535-8758-49D1-B127-2EE7F0645E80}"/>
    </a:ext>
  </a:extLst>
</a:theme>
</file>

<file path=ppt/theme/theme2.xml><?xml version="1.0" encoding="utf-8"?>
<a:theme xmlns:a="http://schemas.openxmlformats.org/drawingml/2006/main" name="Forsvaret_16-9_svart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E01CCC90-5828-465A-948E-DC35A7AC35E1}"/>
    </a:ext>
  </a:extLst>
</a:theme>
</file>

<file path=ppt/theme/theme3.xml><?xml version="1.0" encoding="utf-8"?>
<a:theme xmlns:a="http://schemas.openxmlformats.org/drawingml/2006/main" name="HVSKS leksjons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7D7ECF07-D4A8-42C4-ACF3-DA5C3A034C52}"/>
    </a:ext>
  </a:extLst>
</a:theme>
</file>

<file path=ppt/theme/theme4.xml><?xml version="1.0" encoding="utf-8"?>
<a:theme xmlns:a="http://schemas.openxmlformats.org/drawingml/2006/main" name="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B3C947C8-E0A5-4AE4-B688-7A88BD7B6E52}"/>
    </a:ext>
  </a:extLst>
</a:theme>
</file>

<file path=ppt/theme/theme5.xml><?xml version="1.0" encoding="utf-8"?>
<a:theme xmlns:a="http://schemas.openxmlformats.org/drawingml/2006/main" name="1_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967C836F-8EF9-4C62-B849-CE1C04C81C23}"/>
    </a:ext>
  </a:extLst>
</a:theme>
</file>

<file path=ppt/theme/theme6.xml><?xml version="1.0" encoding="utf-8"?>
<a:theme xmlns:a="http://schemas.openxmlformats.org/drawingml/2006/main" name="Forsvaret_16-9_lys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10B79DC6-973F-4A1B-B706-04BBD4BBB77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2022-02-16 (U) PPT leksjonsmal HVVS</Template>
  <TotalTime>185</TotalTime>
  <Words>406</Words>
  <Application>Microsoft Office PowerPoint</Application>
  <PresentationFormat>Skjermfremvisning (16:9)</PresentationFormat>
  <Paragraphs>54</Paragraphs>
  <Slides>10</Slides>
  <Notes>1</Notes>
  <HiddenSlides>1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10</vt:i4>
      </vt:variant>
    </vt:vector>
  </HeadingPairs>
  <TitlesOfParts>
    <vt:vector size="22" baseType="lpstr">
      <vt:lpstr>Arial</vt:lpstr>
      <vt:lpstr>Calibri</vt:lpstr>
      <vt:lpstr>Cambria</vt:lpstr>
      <vt:lpstr>FORSVARET-Bold</vt:lpstr>
      <vt:lpstr>FORSVARET-Medium</vt:lpstr>
      <vt:lpstr>Wingdings</vt:lpstr>
      <vt:lpstr>Innføring i forsvar - områdenivå</vt:lpstr>
      <vt:lpstr>Forsvaret_16-9_svart</vt:lpstr>
      <vt:lpstr>HVSKS leksjonsmal</vt:lpstr>
      <vt:lpstr>HVSKS mal</vt:lpstr>
      <vt:lpstr>1_HVSKS mal</vt:lpstr>
      <vt:lpstr>Forsvaret_16-9_lys</vt:lpstr>
      <vt:lpstr>Kontroll av jammer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Spørsmål?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Johnsen, Øyvind Bø</dc:creator>
  <cp:lastModifiedBy>Johnsen, Øyvind Bø</cp:lastModifiedBy>
  <cp:revision>3</cp:revision>
  <dcterms:created xsi:type="dcterms:W3CDTF">2026-04-17T06:59:26Z</dcterms:created>
  <dcterms:modified xsi:type="dcterms:W3CDTF">2026-05-27T07:34:38Z</dcterms:modified>
</cp:coreProperties>
</file>